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2"/>
  </p:notesMasterIdLst>
  <p:sldIdLst>
    <p:sldId id="256" r:id="rId2"/>
    <p:sldId id="269" r:id="rId3"/>
    <p:sldId id="261" r:id="rId4"/>
    <p:sldId id="264" r:id="rId5"/>
    <p:sldId id="266" r:id="rId6"/>
    <p:sldId id="263" r:id="rId7"/>
    <p:sldId id="274" r:id="rId8"/>
    <p:sldId id="276" r:id="rId9"/>
    <p:sldId id="275" r:id="rId10"/>
    <p:sldId id="270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40" userDrawn="1">
          <p15:clr>
            <a:srgbClr val="A4A3A4"/>
          </p15:clr>
        </p15:guide>
        <p15:guide id="2" pos="2774" userDrawn="1">
          <p15:clr>
            <a:srgbClr val="A4A3A4"/>
          </p15:clr>
        </p15:guide>
        <p15:guide id="3" pos="4906" userDrawn="1">
          <p15:clr>
            <a:srgbClr val="A4A3A4"/>
          </p15:clr>
        </p15:guide>
        <p15:guide id="4" orient="horz" pos="913" userDrawn="1">
          <p15:clr>
            <a:srgbClr val="A4A3A4"/>
          </p15:clr>
        </p15:guide>
        <p15:guide id="5" orient="horz" pos="1570" userDrawn="1">
          <p15:clr>
            <a:srgbClr val="A4A3A4"/>
          </p15:clr>
        </p15:guide>
        <p15:guide id="6" orient="horz" pos="1117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Яковенко Татьяна Владимировна" initials="ЯТВ" lastIdx="1" clrIdx="0">
    <p:extLst>
      <p:ext uri="{19B8F6BF-5375-455C-9EA6-DF929625EA0E}">
        <p15:presenceInfo xmlns:p15="http://schemas.microsoft.com/office/powerpoint/2012/main" userId="S-1-5-21-3767915954-3868216224-3915895780-4052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9E"/>
    <a:srgbClr val="1B3BA3"/>
    <a:srgbClr val="1B3BB9"/>
    <a:srgbClr val="1B3BC9"/>
    <a:srgbClr val="1B3979"/>
    <a:srgbClr val="000000"/>
    <a:srgbClr val="1B3BA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79"/>
  </p:normalViewPr>
  <p:slideViewPr>
    <p:cSldViewPr snapToGrid="0">
      <p:cViewPr varScale="1">
        <p:scale>
          <a:sx n="114" d="100"/>
          <a:sy n="114" d="100"/>
        </p:scale>
        <p:origin x="474" y="114"/>
      </p:cViewPr>
      <p:guideLst>
        <p:guide pos="3840"/>
        <p:guide pos="2774"/>
        <p:guide pos="4906"/>
        <p:guide orient="horz" pos="913"/>
        <p:guide orient="horz" pos="1570"/>
        <p:guide orient="horz" pos="111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BD5F8E-B616-47C4-9E02-3A44B3F11814}" type="datetimeFigureOut">
              <a:rPr lang="ru-RU" smtClean="0"/>
              <a:t>25.11.2025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BA7DAD-511F-4472-BDBC-9DD68BEBD5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93690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BA7DAD-511F-4472-BDBC-9DD68BEBD591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3907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87C02FE-BAA6-2BD5-5AB1-972F01F1EED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FBAA1663-A206-B6BF-F4FB-E4BC9221E63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9D9605A-4246-015D-826E-CCBB299B52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FDEC0-B6E7-654F-94D2-90E86EB0D9EE}" type="datetimeFigureOut">
              <a:rPr lang="ru-RU" smtClean="0"/>
              <a:t>25.11.2025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FECCC6D-428E-C17A-2C1E-1C65DB50DA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C8F212F-B5A1-5435-4E96-69EEE58ED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06A0F-FF5F-764B-84C6-704D9933EC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60295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4C8DB7F-3CBF-1087-6110-8E374EF075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D40F6D5D-F602-B56D-35BF-2AF8D498707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33D2894-1B71-E7B8-75A5-6CD0643573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FDEC0-B6E7-654F-94D2-90E86EB0D9EE}" type="datetimeFigureOut">
              <a:rPr lang="ru-RU" smtClean="0"/>
              <a:t>25.11.2025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1D5339A-58DA-147A-83C4-8903DB3FD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227C253-2DF7-14A0-7F30-F8A6B0597D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06A0F-FF5F-764B-84C6-704D9933EC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12039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156E1F2F-C72B-94FB-6D0D-004C4A06CDB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4BD71642-AA59-B76C-6F55-E354A681C7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32A37F2-2F24-3EF8-AE53-336BB72D42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FDEC0-B6E7-654F-94D2-90E86EB0D9EE}" type="datetimeFigureOut">
              <a:rPr lang="ru-RU" smtClean="0"/>
              <a:t>25.11.2025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9749B03-6680-1013-C27A-04B272C93A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6DA8357-BD4D-4090-08ED-CE31F6B24C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06A0F-FF5F-764B-84C6-704D9933EC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15367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DC90ABB-41A4-8295-294A-E4E104EC0E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79560CB-30EA-6B15-D3A7-31398A7FA5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1EF5A1B-5203-C676-4FDE-0B1BC43183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FDEC0-B6E7-654F-94D2-90E86EB0D9EE}" type="datetimeFigureOut">
              <a:rPr lang="ru-RU" smtClean="0"/>
              <a:t>25.11.2025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1A9E520-E460-D1D7-A69D-4DB0C48A2D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6EA22D6-16C5-621E-2EA2-66C82A15F5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06A0F-FF5F-764B-84C6-704D9933EC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7077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B7E722E-0A34-C998-7938-A71782AB99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81C1CA94-1FEF-FB09-D4D5-30242BD148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4666428-CD84-AE07-38BF-FE828C412C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FDEC0-B6E7-654F-94D2-90E86EB0D9EE}" type="datetimeFigureOut">
              <a:rPr lang="ru-RU" smtClean="0"/>
              <a:t>25.11.2025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EEBAAAF-13B8-A532-6384-5B7E1D66F4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989BD7D-53CD-6716-57E8-C6D6F59F66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06A0F-FF5F-764B-84C6-704D9933EC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54681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535BBFA-D970-3144-AFB1-1693E3785A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EFFA836-482D-E46A-3B62-3204BBB9386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B1F99698-947E-CE63-95CC-0B35B9691A9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E6BC234E-502D-DBDB-176D-4E2C05C98D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FDEC0-B6E7-654F-94D2-90E86EB0D9EE}" type="datetimeFigureOut">
              <a:rPr lang="ru-RU" smtClean="0"/>
              <a:t>25.11.2025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5EA0A8AE-CF46-4469-09CF-ABC22329A3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4318ADC3-4E2A-D99E-D211-EC9505072B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06A0F-FF5F-764B-84C6-704D9933EC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08501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011C5B9-DB61-C37B-1362-4D071C724D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653EC46E-0DE6-E865-63D1-AD4AC414AA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960A27A2-2ED5-6538-3213-9778DCC53FD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A67AE24C-FA96-21FF-C030-F2DEE9A98B6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C233CBFF-1F01-EA8C-17BC-B96DCB4E2AF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CA9F2990-F1DA-2B29-AC6A-635CBD9286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FDEC0-B6E7-654F-94D2-90E86EB0D9EE}" type="datetimeFigureOut">
              <a:rPr lang="ru-RU" smtClean="0"/>
              <a:t>25.11.2025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53754ECE-1F8D-C5EC-D14B-50FB346445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C778CDC9-D4C2-79FC-90FF-BF4C0912FC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06A0F-FF5F-764B-84C6-704D9933EC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02778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891318F-5CBC-D706-F4D2-916A403A6F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A05F35A1-30B0-AFEE-33EB-2DF08ED35D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FDEC0-B6E7-654F-94D2-90E86EB0D9EE}" type="datetimeFigureOut">
              <a:rPr lang="ru-RU" smtClean="0"/>
              <a:t>25.11.2025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B4652C47-F3F5-ECE2-2E92-64D8B8D462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38409F66-67F7-5231-03EB-D2D793CB75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06A0F-FF5F-764B-84C6-704D9933EC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11901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C852AD3C-48F7-95F8-B1B0-F5845B9938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FDEC0-B6E7-654F-94D2-90E86EB0D9EE}" type="datetimeFigureOut">
              <a:rPr lang="ru-RU" smtClean="0"/>
              <a:t>25.11.2025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007E2EFF-8D49-EBC1-F566-54C8407493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39A8608F-504B-929F-0460-CDAFA56D2B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06A0F-FF5F-764B-84C6-704D9933EC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19532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8ADB803-6FD2-8DCA-66A7-F6E53AA5FA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54C1FD5-3BB0-3A6C-6429-BBD9A79C82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37614A50-2983-BD5E-58B4-4729EE02113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6EF74246-06D4-2CC0-2B1A-2D103469E9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FDEC0-B6E7-654F-94D2-90E86EB0D9EE}" type="datetimeFigureOut">
              <a:rPr lang="ru-RU" smtClean="0"/>
              <a:t>25.11.2025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10785E01-6E06-1FDD-837C-FAAF0BED8C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2BE28C94-7B58-07B3-9099-6BA6E1C397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06A0F-FF5F-764B-84C6-704D9933EC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99770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68128BD-FDA5-2EE9-1435-6BD7E6E7ED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E77AFBFF-5E8B-2E05-88D3-FFCAB8AE9F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D77D2B8C-C3C9-2F4D-E9AE-197A39999C2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8F50F981-290D-9DED-6F13-9DBB65B84E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FDEC0-B6E7-654F-94D2-90E86EB0D9EE}" type="datetimeFigureOut">
              <a:rPr lang="ru-RU" smtClean="0"/>
              <a:t>25.11.2025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F9D54270-7FD6-E80D-D23A-BB2225A3AA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DABB953C-2718-901D-6DE1-5F7B02EDBC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06A0F-FF5F-764B-84C6-704D9933EC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40985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CBCC2DD-1D20-7F6A-1D2A-4BA8F18099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E180ED5D-178B-176C-CA77-4CB925200F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5BB1833-F9BB-5BC3-342A-9124E0BD145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4FDEC0-B6E7-654F-94D2-90E86EB0D9EE}" type="datetimeFigureOut">
              <a:rPr lang="ru-RU" smtClean="0"/>
              <a:t>25.11.2025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7A2C13A-3F04-D0C4-D90B-E587E2A9F0F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E89C0A6-E644-5ACE-07FD-278500B7587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F06A0F-FF5F-764B-84C6-704D9933EC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16286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gif"/><Relationship Id="rId3" Type="http://schemas.openxmlformats.org/officeDocument/2006/relationships/image" Target="../media/image2.png"/><Relationship Id="rId7" Type="http://schemas.openxmlformats.org/officeDocument/2006/relationships/hyperlink" Target="mailto:irort@irort.ru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rort.ru/" TargetMode="Externa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g"/><Relationship Id="rId5" Type="http://schemas.openxmlformats.org/officeDocument/2006/relationships/image" Target="../media/image6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A5F99828-9BBF-D5C6-4B23-D9E05129ED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773B1E8-D1C2-4DEF-0B5C-0CD1EB2619A5}"/>
              </a:ext>
            </a:extLst>
          </p:cNvPr>
          <p:cNvSpPr txBox="1"/>
          <p:nvPr/>
        </p:nvSpPr>
        <p:spPr>
          <a:xfrm>
            <a:off x="5652407" y="1773238"/>
            <a:ext cx="6901543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>
                <a:solidFill>
                  <a:srgbClr val="00339E"/>
                </a:solidFill>
              </a:rPr>
              <a:t>МОДЕЛЬ ПОЛИЛИНГВАЛЬНОГО ОБРАЗОВАНИЯ </a:t>
            </a:r>
          </a:p>
          <a:p>
            <a:r>
              <a:rPr lang="ru-RU" sz="4400" dirty="0">
                <a:solidFill>
                  <a:srgbClr val="00339E"/>
                </a:solidFill>
              </a:rPr>
              <a:t>В РЕСПУБЛИКЕ ТАТАРСТАН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EC1D8E9-752B-A4A7-6A35-0122822A6B41}"/>
              </a:ext>
            </a:extLst>
          </p:cNvPr>
          <p:cNvSpPr txBox="1"/>
          <p:nvPr/>
        </p:nvSpPr>
        <p:spPr>
          <a:xfrm>
            <a:off x="5734593" y="4574005"/>
            <a:ext cx="601327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effectLst/>
                <a:latin typeface="Onest Regular" pitchFamily="2" charset="0"/>
              </a:rPr>
              <a:t>Докладчик:  </a:t>
            </a:r>
            <a:r>
              <a:rPr lang="ru-RU" sz="2000" dirty="0" err="1">
                <a:effectLst/>
                <a:latin typeface="Onest Regular" pitchFamily="2" charset="0"/>
              </a:rPr>
              <a:t>Нугуманова</a:t>
            </a:r>
            <a:r>
              <a:rPr lang="ru-RU" sz="2000" dirty="0">
                <a:effectLst/>
                <a:latin typeface="Onest Regular" pitchFamily="2" charset="0"/>
              </a:rPr>
              <a:t> Людмила Николаевна, </a:t>
            </a:r>
          </a:p>
          <a:p>
            <a:r>
              <a:rPr lang="ru-RU" sz="2000" dirty="0">
                <a:latin typeface="Onest Regular" pitchFamily="2" charset="0"/>
              </a:rPr>
              <a:t>р</a:t>
            </a:r>
            <a:r>
              <a:rPr lang="ru-RU" sz="2000" dirty="0">
                <a:effectLst/>
                <a:latin typeface="Onest Regular" pitchFamily="2" charset="0"/>
              </a:rPr>
              <a:t>ектор ГАОУ ДПО «Институт развития образования Республики Татарстан», доктор педагогических наук, доцент.</a:t>
            </a:r>
          </a:p>
        </p:txBody>
      </p:sp>
    </p:spTree>
    <p:extLst>
      <p:ext uri="{BB962C8B-B14F-4D97-AF65-F5344CB8AC3E}">
        <p14:creationId xmlns:p14="http://schemas.microsoft.com/office/powerpoint/2010/main" val="16658246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B5F27425-CE3D-01BE-94DD-1F30286F27F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7A45ED43-CD9F-17CE-764A-8D2BA18367D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67843" y="1307947"/>
            <a:ext cx="876411" cy="883206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BE0B7F05-BAC2-C42F-1D38-4F7D3368763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334152" y="1238855"/>
            <a:ext cx="1098796" cy="109879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EA14B30-F9AF-493B-B76B-978DA6AAAAD6}"/>
              </a:ext>
            </a:extLst>
          </p:cNvPr>
          <p:cNvSpPr txBox="1"/>
          <p:nvPr/>
        </p:nvSpPr>
        <p:spPr>
          <a:xfrm>
            <a:off x="4644371" y="2748182"/>
            <a:ext cx="740330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>
                <a:solidFill>
                  <a:srgbClr val="00339E"/>
                </a:solidFill>
                <a:effectLst/>
                <a:latin typeface="Onest Black" pitchFamily="2" charset="0"/>
              </a:rPr>
              <a:t>Благодарю </a:t>
            </a:r>
          </a:p>
          <a:p>
            <a:pPr algn="ctr"/>
            <a:r>
              <a:rPr lang="ru-RU" sz="5400" b="1" dirty="0">
                <a:solidFill>
                  <a:srgbClr val="00339E"/>
                </a:solidFill>
                <a:effectLst/>
                <a:latin typeface="Onest Black" pitchFamily="2" charset="0"/>
              </a:rPr>
              <a:t>за внимание!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37D504E3-B56F-4D16-946B-138BE5753200}"/>
              </a:ext>
            </a:extLst>
          </p:cNvPr>
          <p:cNvSpPr/>
          <p:nvPr/>
        </p:nvSpPr>
        <p:spPr>
          <a:xfrm>
            <a:off x="81679" y="4135582"/>
            <a:ext cx="499566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b="1" dirty="0">
                <a:solidFill>
                  <a:srgbClr val="00339E"/>
                </a:solidFill>
              </a:rPr>
              <a:t>Государственное автономное образовательное учреждение </a:t>
            </a:r>
          </a:p>
          <a:p>
            <a:pPr algn="ctr"/>
            <a:r>
              <a:rPr lang="ru-RU" sz="1200" b="1" dirty="0">
                <a:solidFill>
                  <a:srgbClr val="00339E"/>
                </a:solidFill>
              </a:rPr>
              <a:t>дополнительного профессионального образования </a:t>
            </a:r>
          </a:p>
          <a:p>
            <a:pPr algn="ctr"/>
            <a:r>
              <a:rPr lang="ru-RU" sz="1200" b="1" dirty="0">
                <a:solidFill>
                  <a:srgbClr val="00339E"/>
                </a:solidFill>
              </a:rPr>
              <a:t>«Институт развития образования Республики Татарстан»</a:t>
            </a:r>
          </a:p>
          <a:p>
            <a:pPr algn="ctr"/>
            <a:endParaRPr lang="ru-RU" sz="1200" b="1" dirty="0">
              <a:solidFill>
                <a:srgbClr val="00339E"/>
              </a:solidFill>
            </a:endParaRPr>
          </a:p>
          <a:p>
            <a:pPr algn="ctr"/>
            <a:r>
              <a:rPr lang="ru-RU" sz="1200" dirty="0">
                <a:solidFill>
                  <a:srgbClr val="00339E"/>
                </a:solidFill>
              </a:rPr>
              <a:t>Адрес: РТ, 420015, г. Казань, ул. Большая Красная, 68</a:t>
            </a:r>
            <a:br>
              <a:rPr lang="ru-RU" sz="1200" dirty="0">
                <a:solidFill>
                  <a:srgbClr val="00339E"/>
                </a:solidFill>
              </a:rPr>
            </a:br>
            <a:r>
              <a:rPr lang="ru-RU" sz="1200" dirty="0">
                <a:solidFill>
                  <a:srgbClr val="00339E"/>
                </a:solidFill>
              </a:rPr>
              <a:t>Телефон: (843) 236-62-42</a:t>
            </a:r>
            <a:br>
              <a:rPr lang="ru-RU" sz="1200" dirty="0">
                <a:solidFill>
                  <a:srgbClr val="00339E"/>
                </a:solidFill>
              </a:rPr>
            </a:br>
            <a:r>
              <a:rPr lang="ru-RU" sz="1200" dirty="0">
                <a:solidFill>
                  <a:srgbClr val="00339E"/>
                </a:solidFill>
              </a:rPr>
              <a:t>Сайт института: </a:t>
            </a:r>
            <a:r>
              <a:rPr lang="ru-RU" sz="1200" dirty="0">
                <a:solidFill>
                  <a:srgbClr val="00339E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http://irort.ru</a:t>
            </a:r>
            <a:br>
              <a:rPr lang="ru-RU" sz="1200" dirty="0">
                <a:solidFill>
                  <a:srgbClr val="00339E"/>
                </a:solidFill>
              </a:rPr>
            </a:br>
            <a:r>
              <a:rPr lang="ru-RU" sz="1200" dirty="0">
                <a:solidFill>
                  <a:srgbClr val="00339E"/>
                </a:solidFill>
              </a:rPr>
              <a:t>E-</a:t>
            </a:r>
            <a:r>
              <a:rPr lang="ru-RU" sz="1200" dirty="0" err="1">
                <a:solidFill>
                  <a:srgbClr val="00339E"/>
                </a:solidFill>
              </a:rPr>
              <a:t>mail</a:t>
            </a:r>
            <a:r>
              <a:rPr lang="ru-RU" sz="1200" dirty="0">
                <a:solidFill>
                  <a:srgbClr val="00339E"/>
                </a:solidFill>
              </a:rPr>
              <a:t>: </a:t>
            </a:r>
            <a:r>
              <a:rPr lang="de-DE" sz="1200" dirty="0">
                <a:solidFill>
                  <a:srgbClr val="00339E"/>
                </a:solidFill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irort@irort.ru</a:t>
            </a:r>
            <a:r>
              <a:rPr lang="ru-RU" sz="1200" dirty="0">
                <a:solidFill>
                  <a:srgbClr val="00339E"/>
                </a:solidFill>
              </a:rPr>
              <a:t> </a:t>
            </a:r>
            <a:r>
              <a:rPr lang="de-DE" sz="1200" dirty="0">
                <a:solidFill>
                  <a:srgbClr val="00339E"/>
                </a:solidFill>
              </a:rPr>
              <a:t> </a:t>
            </a:r>
          </a:p>
          <a:p>
            <a:pPr algn="ctr"/>
            <a:endParaRPr lang="ru-RU" sz="1200" dirty="0">
              <a:solidFill>
                <a:srgbClr val="00339E"/>
              </a:solidFill>
            </a:endParaRPr>
          </a:p>
          <a:p>
            <a:pPr algn="ctr"/>
            <a:endParaRPr lang="en-US" sz="1200" dirty="0">
              <a:solidFill>
                <a:srgbClr val="00339E"/>
              </a:solidFill>
            </a:endParaRPr>
          </a:p>
        </p:txBody>
      </p:sp>
      <p:pic>
        <p:nvPicPr>
          <p:cNvPr id="10" name="Picture 6" descr="http://qrcoder.ru/code/?http%3A%2F%2Firort.ru%2Fru&amp;4&amp;0">
            <a:extLst>
              <a:ext uri="{FF2B5EF4-FFF2-40B4-BE49-F238E27FC236}">
                <a16:creationId xmlns:a16="http://schemas.microsoft.com/office/drawing/2014/main" id="{EE6D23B9-5030-4F59-8875-AB83BFD3A2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8632" y="1788253"/>
            <a:ext cx="2021756" cy="20217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172809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B5F27425-CE3D-01BE-94DD-1F30286F27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7A45ED43-CD9F-17CE-764A-8D2BA18367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67843" y="1307947"/>
            <a:ext cx="876411" cy="883206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BE0B7F05-BAC2-C42F-1D38-4F7D3368763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34152" y="1238855"/>
            <a:ext cx="1098796" cy="1098796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69EA02BA-45EE-4BCB-81E4-652DD5BBFC5E}"/>
              </a:ext>
            </a:extLst>
          </p:cNvPr>
          <p:cNvSpPr txBox="1"/>
          <p:nvPr/>
        </p:nvSpPr>
        <p:spPr>
          <a:xfrm>
            <a:off x="5908895" y="2492375"/>
            <a:ext cx="6283105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Symbol" panose="05050102010706020507" pitchFamily="18" charset="2"/>
              <a:buChar char="¾"/>
            </a:pPr>
            <a:r>
              <a:rPr lang="ru-RU" sz="2400" dirty="0"/>
              <a:t> Сохранение культурного суверенитета </a:t>
            </a:r>
          </a:p>
          <a:p>
            <a:pPr marL="342900" indent="-342900">
              <a:buFont typeface="Symbol" panose="05050102010706020507" pitchFamily="18" charset="2"/>
              <a:buChar char="¾"/>
            </a:pPr>
            <a:r>
              <a:rPr lang="ru-RU" sz="2400" dirty="0"/>
              <a:t> Ведение межкультурного диалога </a:t>
            </a:r>
          </a:p>
          <a:p>
            <a:pPr marL="342900" indent="-342900">
              <a:buFont typeface="Symbol" panose="05050102010706020507" pitchFamily="18" charset="2"/>
              <a:buChar char="¾"/>
            </a:pPr>
            <a:r>
              <a:rPr lang="ru-RU" sz="2400" dirty="0"/>
              <a:t> Воспитание гражданина и патриота России</a:t>
            </a:r>
          </a:p>
          <a:p>
            <a:pPr marL="342900" indent="-342900">
              <a:buFont typeface="Symbol" panose="05050102010706020507" pitchFamily="18" charset="2"/>
              <a:buChar char="¾"/>
            </a:pPr>
            <a:r>
              <a:rPr lang="ru-RU" sz="2400" dirty="0"/>
              <a:t> Формирование конкурентоспособной личности</a:t>
            </a:r>
          </a:p>
          <a:p>
            <a:pPr marL="342900" indent="-342900">
              <a:buFont typeface="Symbol" panose="05050102010706020507" pitchFamily="18" charset="2"/>
              <a:buChar char="¾"/>
            </a:pPr>
            <a:r>
              <a:rPr lang="ru-RU" sz="2400" dirty="0"/>
              <a:t> Развитие когнитивного потенциала обучающихся</a:t>
            </a:r>
          </a:p>
          <a:p>
            <a:pPr marL="342900" indent="-342900">
              <a:buFont typeface="Symbol" panose="05050102010706020507" pitchFamily="18" charset="2"/>
              <a:buChar char="¾"/>
            </a:pPr>
            <a:r>
              <a:rPr lang="ru-RU" sz="2400" dirty="0"/>
              <a:t> Обеспечение академической и профессиональной мобильности </a:t>
            </a:r>
          </a:p>
          <a:p>
            <a:pPr marL="342900" indent="-342900">
              <a:buFont typeface="Symbol" panose="05050102010706020507" pitchFamily="18" charset="2"/>
              <a:buChar char="¾"/>
            </a:pPr>
            <a:r>
              <a:rPr lang="ru-RU" sz="2400" dirty="0"/>
              <a:t> Укрепление позиций Российской Федерации на международной арене</a:t>
            </a:r>
            <a:endParaRPr lang="ru-RU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3062358-1E7E-44F9-821D-24EEBC3260EA}"/>
              </a:ext>
            </a:extLst>
          </p:cNvPr>
          <p:cNvSpPr txBox="1"/>
          <p:nvPr/>
        </p:nvSpPr>
        <p:spPr>
          <a:xfrm>
            <a:off x="273873" y="1098914"/>
            <a:ext cx="6012627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4400" b="1" dirty="0">
                <a:solidFill>
                  <a:srgbClr val="00339E"/>
                </a:solidFill>
              </a:rPr>
              <a:t>ЗНАЧИМЫЕ РЕЗУЛЬТАТЫ ПОЛИЛИНГВАЛЬНОГО ОБРАЗОВАНИЯ</a:t>
            </a: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FE0B1B18-2B97-46EC-B4E5-CE4D0A9953EC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267" t="9420" r="2797" b="8918"/>
          <a:stretch/>
        </p:blipFill>
        <p:spPr>
          <a:xfrm>
            <a:off x="480862" y="3826042"/>
            <a:ext cx="4952489" cy="3010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66080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B5F27425-CE3D-01BE-94DD-1F30286F27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7A45ED43-CD9F-17CE-764A-8D2BA18367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67843" y="1307947"/>
            <a:ext cx="876411" cy="883206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BE0B7F05-BAC2-C42F-1D38-4F7D3368763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34152" y="1229023"/>
            <a:ext cx="1098796" cy="109879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EA14B30-F9AF-493B-B76B-978DA6AAAAD6}"/>
              </a:ext>
            </a:extLst>
          </p:cNvPr>
          <p:cNvSpPr txBox="1"/>
          <p:nvPr/>
        </p:nvSpPr>
        <p:spPr>
          <a:xfrm>
            <a:off x="273873" y="1087338"/>
            <a:ext cx="9327327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>
                <a:solidFill>
                  <a:srgbClr val="00339E"/>
                </a:solidFill>
              </a:rPr>
              <a:t>ОБРАЗОВАТЕЛЬНАЯ ПОЛИЛИНГВАЛЬНАЯ </a:t>
            </a:r>
          </a:p>
          <a:p>
            <a:r>
              <a:rPr lang="ru-RU" sz="4400" b="1" dirty="0">
                <a:solidFill>
                  <a:srgbClr val="00339E"/>
                </a:solidFill>
              </a:rPr>
              <a:t>ЭКОСИСТЕМА </a:t>
            </a:r>
          </a:p>
          <a:p>
            <a:r>
              <a:rPr lang="ru-RU" sz="4000" b="1" dirty="0">
                <a:solidFill>
                  <a:srgbClr val="00339E"/>
                </a:solidFill>
              </a:rPr>
              <a:t> </a:t>
            </a:r>
            <a:endParaRPr lang="ru-RU" sz="4000" b="1" dirty="0">
              <a:solidFill>
                <a:srgbClr val="00339E"/>
              </a:solidFill>
              <a:latin typeface="Onest Black" pitchFamily="2" charset="0"/>
            </a:endParaRPr>
          </a:p>
        </p:txBody>
      </p:sp>
      <p:sp>
        <p:nvSpPr>
          <p:cNvPr id="3" name="Овал 2">
            <a:extLst>
              <a:ext uri="{FF2B5EF4-FFF2-40B4-BE49-F238E27FC236}">
                <a16:creationId xmlns:a16="http://schemas.microsoft.com/office/drawing/2014/main" id="{75581E9F-AA03-45E8-9540-66B6260CE5B8}"/>
              </a:ext>
            </a:extLst>
          </p:cNvPr>
          <p:cNvSpPr/>
          <p:nvPr/>
        </p:nvSpPr>
        <p:spPr>
          <a:xfrm>
            <a:off x="4400550" y="1816030"/>
            <a:ext cx="5397500" cy="4829175"/>
          </a:xfrm>
          <a:prstGeom prst="ellipse">
            <a:avLst/>
          </a:prstGeom>
          <a:ln w="57150">
            <a:prstDash val="lgDash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586828A-07CB-40FF-AA0B-9C27F5C19866}"/>
              </a:ext>
            </a:extLst>
          </p:cNvPr>
          <p:cNvSpPr txBox="1"/>
          <p:nvPr/>
        </p:nvSpPr>
        <p:spPr>
          <a:xfrm>
            <a:off x="472088" y="3290595"/>
            <a:ext cx="5623911" cy="369332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/>
              <a:t>Интеграция</a:t>
            </a:r>
            <a:r>
              <a:rPr lang="ru-RU" dirty="0"/>
              <a:t> языкового и предметного содержания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AE7B927-C007-44E3-9CF8-ECE7086069BA}"/>
              </a:ext>
            </a:extLst>
          </p:cNvPr>
          <p:cNvSpPr txBox="1"/>
          <p:nvPr/>
        </p:nvSpPr>
        <p:spPr>
          <a:xfrm>
            <a:off x="472088" y="3800029"/>
            <a:ext cx="5105563" cy="923330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ru-RU" dirty="0"/>
              <a:t>Гармоничное </a:t>
            </a:r>
            <a:r>
              <a:rPr lang="ru-RU" b="1" dirty="0"/>
              <a:t>сочетание</a:t>
            </a:r>
            <a:r>
              <a:rPr lang="ru-RU" dirty="0"/>
              <a:t> этнокультурного    компонента и ценностей глобального гражданства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7708224-91E7-4902-86C2-ABF9D0A5FA01}"/>
              </a:ext>
            </a:extLst>
          </p:cNvPr>
          <p:cNvSpPr txBox="1"/>
          <p:nvPr/>
        </p:nvSpPr>
        <p:spPr>
          <a:xfrm>
            <a:off x="472088" y="4902606"/>
            <a:ext cx="5928711" cy="646331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/>
              <a:t>Единство</a:t>
            </a:r>
            <a:r>
              <a:rPr lang="ru-RU" dirty="0"/>
              <a:t> формального, неформального </a:t>
            </a:r>
          </a:p>
          <a:p>
            <a:r>
              <a:rPr lang="ru-RU" dirty="0"/>
              <a:t>и  </a:t>
            </a:r>
            <a:r>
              <a:rPr lang="ru-RU" dirty="0" err="1"/>
              <a:t>информального</a:t>
            </a:r>
            <a:r>
              <a:rPr lang="ru-RU" dirty="0"/>
              <a:t> образования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93132FD-A6FE-4793-A0E4-87F8C431A751}"/>
              </a:ext>
            </a:extLst>
          </p:cNvPr>
          <p:cNvSpPr txBox="1"/>
          <p:nvPr/>
        </p:nvSpPr>
        <p:spPr>
          <a:xfrm>
            <a:off x="1295236" y="5799416"/>
            <a:ext cx="5105563" cy="646331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/>
              <a:t>Взаимосвязь</a:t>
            </a:r>
            <a:r>
              <a:rPr lang="ru-RU" dirty="0"/>
              <a:t> педагогического, ученического </a:t>
            </a:r>
          </a:p>
          <a:p>
            <a:r>
              <a:rPr lang="ru-RU" dirty="0"/>
              <a:t>и родительского сообществ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E792415-9C21-4A30-88F8-DED2E2FE5CFD}"/>
              </a:ext>
            </a:extLst>
          </p:cNvPr>
          <p:cNvSpPr txBox="1"/>
          <p:nvPr/>
        </p:nvSpPr>
        <p:spPr>
          <a:xfrm>
            <a:off x="6095999" y="2492375"/>
            <a:ext cx="5700875" cy="646331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/>
              <a:t>Синтез</a:t>
            </a:r>
            <a:r>
              <a:rPr lang="ru-RU" dirty="0"/>
              <a:t> традиционных педагогических технологий </a:t>
            </a:r>
          </a:p>
          <a:p>
            <a:r>
              <a:rPr lang="ru-RU" dirty="0"/>
              <a:t>и инновационных цифровых решений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9B52D5A-BEAE-451F-BBCE-29A259535D03}"/>
              </a:ext>
            </a:extLst>
          </p:cNvPr>
          <p:cNvSpPr txBox="1"/>
          <p:nvPr/>
        </p:nvSpPr>
        <p:spPr>
          <a:xfrm>
            <a:off x="6805449" y="3302561"/>
            <a:ext cx="4991425" cy="923330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/>
              <a:t>Преемственность</a:t>
            </a:r>
            <a:r>
              <a:rPr lang="ru-RU" dirty="0"/>
              <a:t> всех уровней образования — от дошкольного до высшего и непрерывного профессионального развития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32B37A9-A8C5-4AD7-8A12-EDC52A04B3C4}"/>
              </a:ext>
            </a:extLst>
          </p:cNvPr>
          <p:cNvSpPr txBox="1"/>
          <p:nvPr/>
        </p:nvSpPr>
        <p:spPr>
          <a:xfrm>
            <a:off x="6795775" y="4557549"/>
            <a:ext cx="4991425" cy="1200329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/>
              <a:t>Взаимодействие </a:t>
            </a:r>
            <a:r>
              <a:rPr lang="ru-RU" dirty="0"/>
              <a:t>Института развития образования РТ с широким социокультурным контекстом, формирующим новую </a:t>
            </a:r>
            <a:r>
              <a:rPr lang="ru-RU" dirty="0" err="1"/>
              <a:t>лингвокультурную</a:t>
            </a:r>
            <a:r>
              <a:rPr lang="ru-RU" dirty="0"/>
              <a:t> реальность</a:t>
            </a:r>
          </a:p>
        </p:txBody>
      </p:sp>
    </p:spTree>
    <p:extLst>
      <p:ext uri="{BB962C8B-B14F-4D97-AF65-F5344CB8AC3E}">
        <p14:creationId xmlns:p14="http://schemas.microsoft.com/office/powerpoint/2010/main" val="33831464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B5F27425-CE3D-01BE-94DD-1F30286F27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4168" y="28695"/>
            <a:ext cx="12192000" cy="6858000"/>
          </a:xfrm>
          <a:prstGeom prst="rect">
            <a:avLst/>
          </a:prstGeom>
        </p:spPr>
      </p:pic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7A45ED43-CD9F-17CE-764A-8D2BA18367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67843" y="1307947"/>
            <a:ext cx="876411" cy="883206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BE0B7F05-BAC2-C42F-1D38-4F7D3368763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34152" y="1238855"/>
            <a:ext cx="1098796" cy="1098796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009EC768-3DDC-4510-84D4-76F7B660DE5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98751" y="2419350"/>
            <a:ext cx="8609021" cy="4253738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A65205A4-269A-4FD7-9AAA-67CE65629D0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619376" y="3231791"/>
            <a:ext cx="571500" cy="509067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92B0C10B-6A1B-47FE-AB8F-B4BFF3DE36C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323188" y="4523044"/>
            <a:ext cx="573074" cy="506012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F697EA0B-68C3-4A14-88C9-D45EEB234CE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286625" y="4623420"/>
            <a:ext cx="573074" cy="506012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DC54CAF7-76C4-4029-A013-89971C8A373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513885" y="3579847"/>
            <a:ext cx="573074" cy="506012"/>
          </a:xfrm>
          <a:prstGeom prst="rect">
            <a:avLst/>
          </a:prstGeom>
        </p:spPr>
      </p:pic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CD6C4C3D-0C79-473C-B56C-B80D0247D63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450777" y="2419350"/>
            <a:ext cx="573074" cy="506012"/>
          </a:xfrm>
          <a:prstGeom prst="rect">
            <a:avLst/>
          </a:prstGeom>
        </p:spPr>
      </p:pic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ED2C118F-898B-4A65-A0FE-5D14E7FD7F1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790826" y="5314000"/>
            <a:ext cx="573074" cy="50601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EA14B30-F9AF-493B-B76B-978DA6AAAAD6}"/>
              </a:ext>
            </a:extLst>
          </p:cNvPr>
          <p:cNvSpPr txBox="1"/>
          <p:nvPr/>
        </p:nvSpPr>
        <p:spPr>
          <a:xfrm>
            <a:off x="180975" y="1098912"/>
            <a:ext cx="7105650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>
                <a:solidFill>
                  <a:srgbClr val="00339E"/>
                </a:solidFill>
              </a:rPr>
              <a:t>ПОЛИЛИНГВАЛЬНЫЙ КОМПЛЕКС ТАТАРСТАНА </a:t>
            </a:r>
          </a:p>
          <a:p>
            <a:r>
              <a:rPr lang="ru-RU" sz="2800" dirty="0">
                <a:solidFill>
                  <a:srgbClr val="00339E"/>
                </a:solidFill>
              </a:rPr>
              <a:t>«АДЫМНАР - путь к знаниям и согласию»</a:t>
            </a:r>
          </a:p>
        </p:txBody>
      </p:sp>
      <p:sp>
        <p:nvSpPr>
          <p:cNvPr id="18" name="Прямоугольник 17">
            <a:extLst>
              <a:ext uri="{FF2B5EF4-FFF2-40B4-BE49-F238E27FC236}">
                <a16:creationId xmlns:a16="http://schemas.microsoft.com/office/drawing/2014/main" id="{B4DFD09E-80FC-46A2-8453-8FCE58EF3BCE}"/>
              </a:ext>
            </a:extLst>
          </p:cNvPr>
          <p:cNvSpPr/>
          <p:nvPr/>
        </p:nvSpPr>
        <p:spPr>
          <a:xfrm>
            <a:off x="6683257" y="5766709"/>
            <a:ext cx="364957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tabLst>
                <a:tab pos="457200" algn="l"/>
              </a:tabLst>
            </a:pPr>
            <a:r>
              <a:rPr lang="ru-RU" sz="2800" dirty="0">
                <a:solidFill>
                  <a:srgbClr val="00339E"/>
                </a:solidFill>
              </a:rPr>
              <a:t>Набережные Челны</a:t>
            </a:r>
          </a:p>
        </p:txBody>
      </p:sp>
      <p:sp>
        <p:nvSpPr>
          <p:cNvPr id="19" name="Прямоугольник 18">
            <a:extLst>
              <a:ext uri="{FF2B5EF4-FFF2-40B4-BE49-F238E27FC236}">
                <a16:creationId xmlns:a16="http://schemas.microsoft.com/office/drawing/2014/main" id="{CFA31B6C-354C-47E8-894A-58E98ABCBF45}"/>
              </a:ext>
            </a:extLst>
          </p:cNvPr>
          <p:cNvSpPr/>
          <p:nvPr/>
        </p:nvSpPr>
        <p:spPr>
          <a:xfrm>
            <a:off x="1153864" y="5522280"/>
            <a:ext cx="160338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tabLst>
                <a:tab pos="457200" algn="l"/>
              </a:tabLst>
            </a:pPr>
            <a:r>
              <a:rPr lang="ru-RU" sz="2800" dirty="0" err="1">
                <a:solidFill>
                  <a:srgbClr val="00339E"/>
                </a:solidFill>
              </a:rPr>
              <a:t>Актаныш</a:t>
            </a:r>
            <a:endParaRPr lang="ru-RU" sz="2800" dirty="0">
              <a:solidFill>
                <a:srgbClr val="00339E"/>
              </a:solidFill>
            </a:endParaRPr>
          </a:p>
        </p:txBody>
      </p:sp>
      <p:sp>
        <p:nvSpPr>
          <p:cNvPr id="20" name="Прямоугольник 19">
            <a:extLst>
              <a:ext uri="{FF2B5EF4-FFF2-40B4-BE49-F238E27FC236}">
                <a16:creationId xmlns:a16="http://schemas.microsoft.com/office/drawing/2014/main" id="{E45A0346-CD5F-47DD-9DA4-DC674C1A95B6}"/>
              </a:ext>
            </a:extLst>
          </p:cNvPr>
          <p:cNvSpPr/>
          <p:nvPr/>
        </p:nvSpPr>
        <p:spPr>
          <a:xfrm>
            <a:off x="8885522" y="4350563"/>
            <a:ext cx="240919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tabLst>
                <a:tab pos="457200" algn="l"/>
              </a:tabLst>
            </a:pPr>
            <a:r>
              <a:rPr lang="ru-RU" sz="2800" dirty="0">
                <a:solidFill>
                  <a:srgbClr val="00339E"/>
                </a:solidFill>
              </a:rPr>
              <a:t>Нижнекамск</a:t>
            </a:r>
          </a:p>
        </p:txBody>
      </p:sp>
      <p:sp>
        <p:nvSpPr>
          <p:cNvPr id="21" name="Прямоугольник 20">
            <a:extLst>
              <a:ext uri="{FF2B5EF4-FFF2-40B4-BE49-F238E27FC236}">
                <a16:creationId xmlns:a16="http://schemas.microsoft.com/office/drawing/2014/main" id="{DF6B3D49-B322-426B-AF30-5E4B877476A9}"/>
              </a:ext>
            </a:extLst>
          </p:cNvPr>
          <p:cNvSpPr/>
          <p:nvPr/>
        </p:nvSpPr>
        <p:spPr>
          <a:xfrm>
            <a:off x="7636195" y="3217177"/>
            <a:ext cx="264714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tabLst>
                <a:tab pos="457200" algn="l"/>
              </a:tabLst>
            </a:pPr>
            <a:r>
              <a:rPr lang="ru-RU" sz="2800" dirty="0">
                <a:solidFill>
                  <a:srgbClr val="00339E"/>
                </a:solidFill>
              </a:rPr>
              <a:t>Альметьевск</a:t>
            </a:r>
          </a:p>
        </p:txBody>
      </p:sp>
      <p:sp>
        <p:nvSpPr>
          <p:cNvPr id="22" name="Прямоугольник 21">
            <a:extLst>
              <a:ext uri="{FF2B5EF4-FFF2-40B4-BE49-F238E27FC236}">
                <a16:creationId xmlns:a16="http://schemas.microsoft.com/office/drawing/2014/main" id="{467B5A7B-1200-4D3D-943D-F4F8BAD133DA}"/>
              </a:ext>
            </a:extLst>
          </p:cNvPr>
          <p:cNvSpPr/>
          <p:nvPr/>
        </p:nvSpPr>
        <p:spPr>
          <a:xfrm>
            <a:off x="2694532" y="4210169"/>
            <a:ext cx="140096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tabLst>
                <a:tab pos="457200" algn="l"/>
              </a:tabLst>
            </a:pPr>
            <a:r>
              <a:rPr lang="ru-RU" sz="2800" dirty="0">
                <a:solidFill>
                  <a:srgbClr val="00339E"/>
                </a:solidFill>
              </a:rPr>
              <a:t>Казань</a:t>
            </a:r>
          </a:p>
        </p:txBody>
      </p:sp>
      <p:sp>
        <p:nvSpPr>
          <p:cNvPr id="23" name="Прямоугольник 22">
            <a:extLst>
              <a:ext uri="{FF2B5EF4-FFF2-40B4-BE49-F238E27FC236}">
                <a16:creationId xmlns:a16="http://schemas.microsoft.com/office/drawing/2014/main" id="{9EB8AC12-ED12-4E71-A9B1-E76D81C57782}"/>
              </a:ext>
            </a:extLst>
          </p:cNvPr>
          <p:cNvSpPr/>
          <p:nvPr/>
        </p:nvSpPr>
        <p:spPr>
          <a:xfrm>
            <a:off x="3077363" y="6314796"/>
            <a:ext cx="155314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tabLst>
                <a:tab pos="457200" algn="l"/>
              </a:tabLst>
            </a:pPr>
            <a:r>
              <a:rPr lang="ru-RU" sz="2800" dirty="0">
                <a:solidFill>
                  <a:srgbClr val="00339E"/>
                </a:solidFill>
              </a:rPr>
              <a:t>Елабуга</a:t>
            </a:r>
          </a:p>
        </p:txBody>
      </p:sp>
    </p:spTree>
    <p:extLst>
      <p:ext uri="{BB962C8B-B14F-4D97-AF65-F5344CB8AC3E}">
        <p14:creationId xmlns:p14="http://schemas.microsoft.com/office/powerpoint/2010/main" val="17363811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B5F27425-CE3D-01BE-94DD-1F30286F27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452"/>
            <a:ext cx="12192000" cy="6858000"/>
          </a:xfrm>
          <a:prstGeom prst="rect">
            <a:avLst/>
          </a:prstGeom>
        </p:spPr>
      </p:pic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7A45ED43-CD9F-17CE-764A-8D2BA18367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67843" y="1307947"/>
            <a:ext cx="876411" cy="883206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BE0B7F05-BAC2-C42F-1D38-4F7D3368763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34152" y="1229023"/>
            <a:ext cx="1098796" cy="109879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EA14B30-F9AF-493B-B76B-978DA6AAAAD6}"/>
              </a:ext>
            </a:extLst>
          </p:cNvPr>
          <p:cNvSpPr txBox="1"/>
          <p:nvPr/>
        </p:nvSpPr>
        <p:spPr>
          <a:xfrm>
            <a:off x="250533" y="803937"/>
            <a:ext cx="7117527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>
                <a:solidFill>
                  <a:srgbClr val="00339E"/>
                </a:solidFill>
              </a:rPr>
              <a:t>МОДЕЛЬ ПОЛИЛИНГВАЛЬНОГО КОМПЛЕКСА «АДЫМНАР»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26B87EA-A016-47AE-9B1D-659C78D0C884}"/>
              </a:ext>
            </a:extLst>
          </p:cNvPr>
          <p:cNvSpPr txBox="1"/>
          <p:nvPr/>
        </p:nvSpPr>
        <p:spPr>
          <a:xfrm>
            <a:off x="250533" y="3041359"/>
            <a:ext cx="5325651" cy="181588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ru-RU" sz="1400" b="1" dirty="0"/>
              <a:t>Цель:</a:t>
            </a:r>
            <a:r>
              <a:rPr lang="ru-RU" sz="1400" dirty="0"/>
              <a:t> </a:t>
            </a:r>
          </a:p>
          <a:p>
            <a:r>
              <a:rPr lang="ru-RU" sz="1400" dirty="0"/>
              <a:t>Формирование трехмерной языковой личности выпускника, способного :</a:t>
            </a:r>
          </a:p>
          <a:p>
            <a:pPr marL="285750" indent="-285750">
              <a:buFont typeface="Calibri" panose="020F0502020204030204" pitchFamily="34" charset="0"/>
              <a:buChar char="⁻"/>
            </a:pPr>
            <a:r>
              <a:rPr lang="ru-RU" sz="1400" dirty="0"/>
              <a:t>к </a:t>
            </a:r>
            <a:r>
              <a:rPr lang="ru-RU" sz="1400" i="1" dirty="0"/>
              <a:t>социокультурной идентификации на родном (татарском/русском) языке;</a:t>
            </a:r>
          </a:p>
          <a:p>
            <a:pPr marL="285750" indent="-285750">
              <a:buFont typeface="Calibri" panose="020F0502020204030204" pitchFamily="34" charset="0"/>
              <a:buChar char="⁻"/>
            </a:pPr>
            <a:r>
              <a:rPr lang="ru-RU" sz="1400" i="1" dirty="0"/>
              <a:t>государственно-гражданской интеграции через русский язык;</a:t>
            </a:r>
          </a:p>
          <a:p>
            <a:pPr marL="285750" indent="-285750">
              <a:buFont typeface="Calibri" panose="020F0502020204030204" pitchFamily="34" charset="0"/>
              <a:buChar char="⁻"/>
            </a:pPr>
            <a:r>
              <a:rPr lang="ru-RU" sz="1400" i="1" dirty="0"/>
              <a:t>международной академической и профессиональной мобильности посредством английского языка.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CE67027C-D274-49A2-9683-792C7BBFD022}"/>
              </a:ext>
            </a:extLst>
          </p:cNvPr>
          <p:cNvSpPr txBox="1"/>
          <p:nvPr/>
        </p:nvSpPr>
        <p:spPr>
          <a:xfrm>
            <a:off x="5821418" y="3050277"/>
            <a:ext cx="5978283" cy="64633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marL="0" lvl="1" algn="just"/>
            <a:r>
              <a:rPr lang="ru-RU" sz="1200" b="1" dirty="0">
                <a:solidFill>
                  <a:srgbClr val="00339E"/>
                </a:solidFill>
              </a:rPr>
              <a:t>Принцип образовательного </a:t>
            </a:r>
            <a:r>
              <a:rPr lang="ru-RU" sz="1200" b="1" dirty="0" err="1">
                <a:solidFill>
                  <a:srgbClr val="00339E"/>
                </a:solidFill>
              </a:rPr>
              <a:t>трилингвизма</a:t>
            </a:r>
            <a:r>
              <a:rPr lang="ru-RU" sz="1200" b="1" dirty="0"/>
              <a:t>:</a:t>
            </a:r>
            <a:r>
              <a:rPr lang="ru-RU" sz="1200" dirty="0"/>
              <a:t> </a:t>
            </a:r>
          </a:p>
          <a:p>
            <a:pPr marL="0" lvl="1" algn="just"/>
            <a:r>
              <a:rPr lang="ru-RU" sz="1200" dirty="0"/>
              <a:t>Равноценное и равноправное использование трех языков в качестве средств организации учебного процесса и внеурочной деятельности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FC83727-86D6-41B6-9E8B-B8DBEE5417C6}"/>
              </a:ext>
            </a:extLst>
          </p:cNvPr>
          <p:cNvSpPr txBox="1"/>
          <p:nvPr/>
        </p:nvSpPr>
        <p:spPr>
          <a:xfrm>
            <a:off x="5821418" y="3761483"/>
            <a:ext cx="5978282" cy="64633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marL="0" lvl="1" algn="just"/>
            <a:r>
              <a:rPr lang="ru-RU" sz="1200" b="1" dirty="0">
                <a:solidFill>
                  <a:srgbClr val="00339E"/>
                </a:solidFill>
              </a:rPr>
              <a:t>Принцип дидактической комплементарности:</a:t>
            </a:r>
            <a:r>
              <a:rPr lang="ru-RU" sz="1200" dirty="0">
                <a:solidFill>
                  <a:srgbClr val="00339E"/>
                </a:solidFill>
              </a:rPr>
              <a:t> </a:t>
            </a:r>
          </a:p>
          <a:p>
            <a:pPr marL="0" lvl="1" algn="just"/>
            <a:r>
              <a:rPr lang="ru-RU" sz="1200" dirty="0"/>
              <a:t>Содержание образования на одном языке дополняет и углубляет знания, полученные на другом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CD32FAD-BAB0-4C1F-9C0F-0CC246DE743F}"/>
              </a:ext>
            </a:extLst>
          </p:cNvPr>
          <p:cNvSpPr txBox="1"/>
          <p:nvPr/>
        </p:nvSpPr>
        <p:spPr>
          <a:xfrm>
            <a:off x="5821418" y="4455120"/>
            <a:ext cx="5978281" cy="64633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ru-RU" sz="1200" b="1" dirty="0">
                <a:solidFill>
                  <a:srgbClr val="00339E"/>
                </a:solidFill>
              </a:rPr>
              <a:t>Принцип этнокультурной и глобальной конвергенции:</a:t>
            </a:r>
            <a:r>
              <a:rPr lang="ru-RU" sz="1200" dirty="0">
                <a:solidFill>
                  <a:srgbClr val="00339E"/>
                </a:solidFill>
              </a:rPr>
              <a:t> </a:t>
            </a:r>
          </a:p>
          <a:p>
            <a:pPr algn="just"/>
            <a:r>
              <a:rPr lang="ru-RU" sz="1200" dirty="0"/>
              <a:t>Интеграция национального культурного компонента в контекст общечеловеческих ценностей и глобальных трендов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35423EEE-5400-4533-A501-80D1E51B1B02}"/>
              </a:ext>
            </a:extLst>
          </p:cNvPr>
          <p:cNvSpPr txBox="1"/>
          <p:nvPr/>
        </p:nvSpPr>
        <p:spPr>
          <a:xfrm>
            <a:off x="819150" y="5176166"/>
            <a:ext cx="10993022" cy="30777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ru-RU" sz="1400" b="1" dirty="0">
                <a:solidFill>
                  <a:srgbClr val="00339E"/>
                </a:solidFill>
              </a:rPr>
              <a:t>Структурно-организационный компонент</a:t>
            </a:r>
            <a:r>
              <a:rPr lang="ru-RU" sz="1400" dirty="0"/>
              <a:t>: вертикально интегрированный образовательный холдинг</a:t>
            </a:r>
          </a:p>
        </p:txBody>
      </p:sp>
      <p:cxnSp>
        <p:nvCxnSpPr>
          <p:cNvPr id="36" name="Прямая соединительная линия 35">
            <a:extLst>
              <a:ext uri="{FF2B5EF4-FFF2-40B4-BE49-F238E27FC236}">
                <a16:creationId xmlns:a16="http://schemas.microsoft.com/office/drawing/2014/main" id="{D0149A4C-08B4-4FC2-A9B8-DD64EC665793}"/>
              </a:ext>
            </a:extLst>
          </p:cNvPr>
          <p:cNvCxnSpPr>
            <a:cxnSpLocks/>
          </p:cNvCxnSpPr>
          <p:nvPr/>
        </p:nvCxnSpPr>
        <p:spPr>
          <a:xfrm>
            <a:off x="492941" y="5271150"/>
            <a:ext cx="0" cy="13140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 стрелкой 37">
            <a:extLst>
              <a:ext uri="{FF2B5EF4-FFF2-40B4-BE49-F238E27FC236}">
                <a16:creationId xmlns:a16="http://schemas.microsoft.com/office/drawing/2014/main" id="{EDBA70A4-7A59-4835-B390-C82A5B4D6277}"/>
              </a:ext>
            </a:extLst>
          </p:cNvPr>
          <p:cNvCxnSpPr/>
          <p:nvPr/>
        </p:nvCxnSpPr>
        <p:spPr>
          <a:xfrm>
            <a:off x="492941" y="5330054"/>
            <a:ext cx="28575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3F393396-21F1-42E5-A951-40C3BA0CF34E}"/>
              </a:ext>
            </a:extLst>
          </p:cNvPr>
          <p:cNvSpPr txBox="1"/>
          <p:nvPr/>
        </p:nvSpPr>
        <p:spPr>
          <a:xfrm>
            <a:off x="819150" y="5571100"/>
            <a:ext cx="10993022" cy="30777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ru-RU" sz="1400" b="1" dirty="0">
                <a:solidFill>
                  <a:srgbClr val="00339E"/>
                </a:solidFill>
              </a:rPr>
              <a:t>Содержательно-технологический компонент</a:t>
            </a:r>
            <a:r>
              <a:rPr lang="ru-RU" sz="1400" dirty="0"/>
              <a:t>: учебные планы и программы, педагогические технологии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A250B7B4-34B0-4CD6-9ABC-80F5AE87EB4A}"/>
              </a:ext>
            </a:extLst>
          </p:cNvPr>
          <p:cNvSpPr txBox="1"/>
          <p:nvPr/>
        </p:nvSpPr>
        <p:spPr>
          <a:xfrm>
            <a:off x="819150" y="5928166"/>
            <a:ext cx="10993022" cy="30777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ru-RU" sz="1400" b="1" dirty="0">
                <a:solidFill>
                  <a:srgbClr val="00339E"/>
                </a:solidFill>
              </a:rPr>
              <a:t>Кадровое обеспечение</a:t>
            </a:r>
            <a:r>
              <a:rPr lang="ru-RU" sz="1400" dirty="0"/>
              <a:t>: </a:t>
            </a:r>
            <a:r>
              <a:rPr lang="ru-RU" sz="1400" dirty="0" err="1"/>
              <a:t>полилингвальный</a:t>
            </a:r>
            <a:r>
              <a:rPr lang="ru-RU" sz="1400" dirty="0"/>
              <a:t> тьютор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1AAA9EFF-2C82-4E9A-AA5A-694960AAB80F}"/>
              </a:ext>
            </a:extLst>
          </p:cNvPr>
          <p:cNvSpPr txBox="1"/>
          <p:nvPr/>
        </p:nvSpPr>
        <p:spPr>
          <a:xfrm>
            <a:off x="819150" y="6285232"/>
            <a:ext cx="10993022" cy="52322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ru-RU" sz="1400" b="1" dirty="0">
                <a:solidFill>
                  <a:srgbClr val="00339E"/>
                </a:solidFill>
              </a:rPr>
              <a:t>Оценочно-результативный компонент</a:t>
            </a:r>
            <a:r>
              <a:rPr lang="ru-RU" sz="1400" dirty="0"/>
              <a:t>: триангуляционный характер как </a:t>
            </a:r>
            <a:r>
              <a:rPr lang="ru-RU" sz="1400" b="0" i="0" dirty="0">
                <a:solidFill>
                  <a:srgbClr val="0F1115"/>
                </a:solidFill>
                <a:effectLst/>
                <a:latin typeface="quote-cjk-patch"/>
              </a:rPr>
              <a:t>принцип «перекрёстной проверки» и «рассмотрения с разных сторон»</a:t>
            </a:r>
            <a:endParaRPr lang="ru-RU" sz="1400" dirty="0"/>
          </a:p>
        </p:txBody>
      </p:sp>
      <p:cxnSp>
        <p:nvCxnSpPr>
          <p:cNvPr id="42" name="Прямая со стрелкой 41">
            <a:extLst>
              <a:ext uri="{FF2B5EF4-FFF2-40B4-BE49-F238E27FC236}">
                <a16:creationId xmlns:a16="http://schemas.microsoft.com/office/drawing/2014/main" id="{58B3B979-370D-4857-B9AF-88B178A979C6}"/>
              </a:ext>
            </a:extLst>
          </p:cNvPr>
          <p:cNvCxnSpPr/>
          <p:nvPr/>
        </p:nvCxnSpPr>
        <p:spPr>
          <a:xfrm>
            <a:off x="514350" y="5738389"/>
            <a:ext cx="28575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 стрелкой 42">
            <a:extLst>
              <a:ext uri="{FF2B5EF4-FFF2-40B4-BE49-F238E27FC236}">
                <a16:creationId xmlns:a16="http://schemas.microsoft.com/office/drawing/2014/main" id="{5F010686-FD52-4D15-A73F-AB9076FF35B7}"/>
              </a:ext>
            </a:extLst>
          </p:cNvPr>
          <p:cNvCxnSpPr/>
          <p:nvPr/>
        </p:nvCxnSpPr>
        <p:spPr>
          <a:xfrm>
            <a:off x="514350" y="6082054"/>
            <a:ext cx="28575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 стрелкой 43">
            <a:extLst>
              <a:ext uri="{FF2B5EF4-FFF2-40B4-BE49-F238E27FC236}">
                <a16:creationId xmlns:a16="http://schemas.microsoft.com/office/drawing/2014/main" id="{4ACAD26C-6ABC-4840-9590-3DAEDD66F864}"/>
              </a:ext>
            </a:extLst>
          </p:cNvPr>
          <p:cNvCxnSpPr/>
          <p:nvPr/>
        </p:nvCxnSpPr>
        <p:spPr>
          <a:xfrm>
            <a:off x="504825" y="6525280"/>
            <a:ext cx="28575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Левая фигурная скобка 45">
            <a:extLst>
              <a:ext uri="{FF2B5EF4-FFF2-40B4-BE49-F238E27FC236}">
                <a16:creationId xmlns:a16="http://schemas.microsoft.com/office/drawing/2014/main" id="{73A00F9B-F074-470B-A48E-FB0BDA2462B5}"/>
              </a:ext>
            </a:extLst>
          </p:cNvPr>
          <p:cNvSpPr/>
          <p:nvPr/>
        </p:nvSpPr>
        <p:spPr>
          <a:xfrm>
            <a:off x="5599431" y="3064653"/>
            <a:ext cx="123818" cy="1846236"/>
          </a:xfrm>
          <a:prstGeom prst="leftBrace">
            <a:avLst/>
          </a:prstGeom>
          <a:ln>
            <a:solidFill>
              <a:srgbClr val="1B3BA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80970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B5F27425-CE3D-01BE-94DD-1F30286F27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87774" y="-661653"/>
            <a:ext cx="12192000" cy="6858000"/>
          </a:xfrm>
          <a:prstGeom prst="rect">
            <a:avLst/>
          </a:prstGeom>
        </p:spPr>
      </p:pic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7A45ED43-CD9F-17CE-764A-8D2BA18367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67843" y="1307947"/>
            <a:ext cx="876411" cy="883206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BE0B7F05-BAC2-C42F-1D38-4F7D3368763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34152" y="1229023"/>
            <a:ext cx="1098796" cy="109879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EA14B30-F9AF-493B-B76B-978DA6AAAAD6}"/>
              </a:ext>
            </a:extLst>
          </p:cNvPr>
          <p:cNvSpPr txBox="1"/>
          <p:nvPr/>
        </p:nvSpPr>
        <p:spPr>
          <a:xfrm>
            <a:off x="205544" y="530287"/>
            <a:ext cx="704469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>
                <a:solidFill>
                  <a:srgbClr val="00339E"/>
                </a:solidFill>
              </a:rPr>
              <a:t>КЛЮЧЕВЫЕ АСПЕКТЫ УНИКАЛЬНОСТИ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45B123E-0425-475E-ABB5-4F0870B6B803}"/>
              </a:ext>
            </a:extLst>
          </p:cNvPr>
          <p:cNvSpPr txBox="1"/>
          <p:nvPr/>
        </p:nvSpPr>
        <p:spPr>
          <a:xfrm>
            <a:off x="5412877" y="2662613"/>
            <a:ext cx="632359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Calibri" panose="020F0502020204030204" pitchFamily="34" charset="0"/>
              <a:buChar char="-"/>
            </a:pPr>
            <a:r>
              <a:rPr lang="ru-RU" sz="2400" dirty="0">
                <a:solidFill>
                  <a:srgbClr val="00339E"/>
                </a:solidFill>
              </a:rPr>
              <a:t>Системное внедрение функционального </a:t>
            </a:r>
            <a:r>
              <a:rPr lang="ru-RU" sz="2400" dirty="0" err="1">
                <a:solidFill>
                  <a:srgbClr val="00339E"/>
                </a:solidFill>
              </a:rPr>
              <a:t>трилингвизма</a:t>
            </a:r>
            <a:endParaRPr lang="ru-RU" sz="2400" dirty="0">
              <a:solidFill>
                <a:srgbClr val="00339E"/>
              </a:solidFill>
            </a:endParaRPr>
          </a:p>
          <a:p>
            <a:endParaRPr lang="ru-RU" sz="1000" dirty="0">
              <a:solidFill>
                <a:srgbClr val="00339E"/>
              </a:solidFill>
            </a:endParaRPr>
          </a:p>
          <a:p>
            <a:pPr marL="285750" indent="-285750">
              <a:buFont typeface="Calibri" panose="020F0502020204030204" pitchFamily="34" charset="0"/>
              <a:buChar char="-"/>
            </a:pPr>
            <a:r>
              <a:rPr lang="ru-RU" sz="2400" dirty="0">
                <a:solidFill>
                  <a:srgbClr val="00339E"/>
                </a:solidFill>
              </a:rPr>
              <a:t>Создание сквозной образовательной вертикали</a:t>
            </a:r>
          </a:p>
          <a:p>
            <a:endParaRPr lang="ru-RU" sz="1000" dirty="0">
              <a:solidFill>
                <a:srgbClr val="00339E"/>
              </a:solidFill>
            </a:endParaRPr>
          </a:p>
          <a:p>
            <a:pPr marL="285750" indent="-285750">
              <a:buFont typeface="Calibri" panose="020F0502020204030204" pitchFamily="34" charset="0"/>
              <a:buChar char="-"/>
            </a:pPr>
            <a:r>
              <a:rPr lang="ru-RU" sz="2400" dirty="0">
                <a:solidFill>
                  <a:srgbClr val="00339E"/>
                </a:solidFill>
              </a:rPr>
              <a:t>Инновационная модель подготовки кадров</a:t>
            </a:r>
          </a:p>
          <a:p>
            <a:endParaRPr lang="ru-RU" sz="1000" dirty="0">
              <a:solidFill>
                <a:srgbClr val="00339E"/>
              </a:solidFill>
            </a:endParaRPr>
          </a:p>
          <a:p>
            <a:pPr marL="285750" indent="-285750">
              <a:buFont typeface="Calibri" panose="020F0502020204030204" pitchFamily="34" charset="0"/>
              <a:buChar char="-"/>
            </a:pPr>
            <a:r>
              <a:rPr lang="ru-RU" sz="2400" dirty="0">
                <a:solidFill>
                  <a:srgbClr val="00339E"/>
                </a:solidFill>
              </a:rPr>
              <a:t>Интеграция традиционного и цифрового образования</a:t>
            </a:r>
            <a:br>
              <a:rPr lang="ru-RU" dirty="0"/>
            </a:br>
            <a:endParaRPr lang="ru-RU" dirty="0"/>
          </a:p>
        </p:txBody>
      </p:sp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0E1276B6-5D7C-4529-A1B9-206920FAD74E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9028" r="5342"/>
          <a:stretch/>
        </p:blipFill>
        <p:spPr>
          <a:xfrm>
            <a:off x="190500" y="2662613"/>
            <a:ext cx="5114925" cy="3151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39825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B5F27425-CE3D-01BE-94DD-1F30286F27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09CB02B-C5F2-F5A4-1538-36A24D990827}"/>
              </a:ext>
            </a:extLst>
          </p:cNvPr>
          <p:cNvSpPr txBox="1"/>
          <p:nvPr/>
        </p:nvSpPr>
        <p:spPr>
          <a:xfrm>
            <a:off x="575216" y="5093429"/>
            <a:ext cx="10192626" cy="120032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ru-RU" b="1" dirty="0">
                <a:solidFill>
                  <a:srgbClr val="00339E"/>
                </a:solidFill>
              </a:rPr>
              <a:t>СФОРМИРОВАНЫ ГРАЖДАНСКАЯ ИДЕНТИЧНОСТЬ И ПАТРИОТИЗМ:</a:t>
            </a:r>
            <a:endParaRPr lang="ru-RU" dirty="0">
              <a:solidFill>
                <a:srgbClr val="00339E"/>
              </a:solidFill>
            </a:endParaRPr>
          </a:p>
          <a:p>
            <a:pPr marL="742950" lvl="1" indent="-285750" algn="just">
              <a:buFont typeface="Calibri" panose="020F0502020204030204" pitchFamily="34" charset="0"/>
              <a:buChar char="⁻"/>
            </a:pPr>
            <a:r>
              <a:rPr lang="ru-RU" dirty="0"/>
              <a:t>Осознанная российская гражданская идентичность</a:t>
            </a:r>
          </a:p>
          <a:p>
            <a:pPr marL="742950" lvl="1" indent="-285750" algn="just">
              <a:buFont typeface="Calibri" panose="020F0502020204030204" pitchFamily="34" charset="0"/>
              <a:buChar char="⁻"/>
            </a:pPr>
            <a:r>
              <a:rPr lang="ru-RU" dirty="0"/>
              <a:t>Уважение к культурному наследию и традициям Татарстана</a:t>
            </a:r>
          </a:p>
          <a:p>
            <a:pPr marL="742950" lvl="1" indent="-285750" algn="just">
              <a:buFont typeface="Calibri" panose="020F0502020204030204" pitchFamily="34" charset="0"/>
              <a:buChar char="⁻"/>
            </a:pPr>
            <a:r>
              <a:rPr lang="ru-RU" dirty="0"/>
              <a:t>Активная гражданская позиция и социальная ответственность</a:t>
            </a: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7A45ED43-CD9F-17CE-764A-8D2BA18367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67843" y="1307947"/>
            <a:ext cx="876411" cy="883206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BE0B7F05-BAC2-C42F-1D38-4F7D3368763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34152" y="1229023"/>
            <a:ext cx="1098796" cy="109879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EA14B30-F9AF-493B-B76B-978DA6AAAAD6}"/>
              </a:ext>
            </a:extLst>
          </p:cNvPr>
          <p:cNvSpPr txBox="1"/>
          <p:nvPr/>
        </p:nvSpPr>
        <p:spPr>
          <a:xfrm>
            <a:off x="421592" y="1073265"/>
            <a:ext cx="6732833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>
                <a:solidFill>
                  <a:srgbClr val="00339E"/>
                </a:solidFill>
              </a:rPr>
              <a:t>ОЖИДАЕМЫЕ РЕЗУЛЬТАТЫ РЕАЛИЗАЦИИ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09CB02B-C5F2-F5A4-1538-36A24D990827}"/>
              </a:ext>
            </a:extLst>
          </p:cNvPr>
          <p:cNvSpPr txBox="1"/>
          <p:nvPr/>
        </p:nvSpPr>
        <p:spPr>
          <a:xfrm>
            <a:off x="575215" y="4023694"/>
            <a:ext cx="10192627" cy="92333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ru-RU" b="1" dirty="0">
                <a:solidFill>
                  <a:srgbClr val="00339E"/>
                </a:solidFill>
              </a:rPr>
              <a:t>РАЗВИТО КРИТИЧЕСКОЕ И СИСТЕМНОЕ МЫШЛЕНИЕ:</a:t>
            </a:r>
            <a:endParaRPr lang="ru-RU" dirty="0">
              <a:solidFill>
                <a:srgbClr val="00339E"/>
              </a:solidFill>
            </a:endParaRPr>
          </a:p>
          <a:p>
            <a:pPr marL="742950" lvl="1" indent="-285750" algn="just">
              <a:buFont typeface="Calibri" panose="020F0502020204030204" pitchFamily="34" charset="0"/>
              <a:buChar char="⁻"/>
            </a:pPr>
            <a:r>
              <a:rPr lang="ru-RU" dirty="0"/>
              <a:t>Умение анализировать информацию, представленную на разных языках</a:t>
            </a:r>
          </a:p>
          <a:p>
            <a:pPr marL="742950" lvl="1" indent="-285750" algn="just">
              <a:buFont typeface="Calibri" panose="020F0502020204030204" pitchFamily="34" charset="0"/>
              <a:buChar char="⁻"/>
            </a:pPr>
            <a:r>
              <a:rPr lang="ru-RU" dirty="0"/>
              <a:t>Способность рассматривать проблемы с различных культурных позиций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09CB02B-C5F2-F5A4-1538-36A24D990827}"/>
              </a:ext>
            </a:extLst>
          </p:cNvPr>
          <p:cNvSpPr txBox="1"/>
          <p:nvPr/>
        </p:nvSpPr>
        <p:spPr>
          <a:xfrm>
            <a:off x="575217" y="2953484"/>
            <a:ext cx="10192626" cy="92333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ru-RU" b="1" dirty="0">
                <a:solidFill>
                  <a:srgbClr val="00339E"/>
                </a:solidFill>
              </a:rPr>
              <a:t>СФОРМИРОВАНА ПОЛИЛИНГВАЛЬНАЯ И ПОЛИКУЛЬТУРНАЯ КОМПЕТЕНЦИЯ:</a:t>
            </a:r>
            <a:endParaRPr lang="ru-RU" dirty="0">
              <a:solidFill>
                <a:srgbClr val="00339E"/>
              </a:solidFill>
            </a:endParaRPr>
          </a:p>
          <a:p>
            <a:pPr marL="742950" lvl="1" indent="-285750" algn="just">
              <a:buFont typeface="Calibri" panose="020F0502020204030204" pitchFamily="34" charset="0"/>
              <a:buChar char="⁻"/>
            </a:pPr>
            <a:r>
              <a:rPr lang="ru-RU" dirty="0"/>
              <a:t>Свободное владение татарским, русским и английским языками на функциональном уровне</a:t>
            </a:r>
          </a:p>
          <a:p>
            <a:pPr marL="742950" lvl="1" indent="-285750" algn="just">
              <a:buFont typeface="Calibri" panose="020F0502020204030204" pitchFamily="34" charset="0"/>
              <a:buChar char="⁻"/>
            </a:pPr>
            <a:r>
              <a:rPr lang="ru-RU" dirty="0"/>
              <a:t>Понимание ментальных и культурных особенностей носителей разных языков</a:t>
            </a:r>
          </a:p>
        </p:txBody>
      </p:sp>
    </p:spTree>
    <p:extLst>
      <p:ext uri="{BB962C8B-B14F-4D97-AF65-F5344CB8AC3E}">
        <p14:creationId xmlns:p14="http://schemas.microsoft.com/office/powerpoint/2010/main" val="21978888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B5F27425-CE3D-01BE-94DD-1F30286F27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09CB02B-C5F2-F5A4-1538-36A24D990827}"/>
              </a:ext>
            </a:extLst>
          </p:cNvPr>
          <p:cNvSpPr txBox="1"/>
          <p:nvPr/>
        </p:nvSpPr>
        <p:spPr>
          <a:xfrm>
            <a:off x="4592098" y="3146641"/>
            <a:ext cx="6175744" cy="461665"/>
          </a:xfrm>
          <a:prstGeom prst="rect">
            <a:avLst/>
          </a:prstGeom>
          <a:noFill/>
          <a:ln>
            <a:solidFill>
              <a:srgbClr val="00339E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ru-RU" sz="2400" dirty="0"/>
              <a:t>КУЛЬТУРНЫЙ ПОСОЛ ТАТАРСТАНА И РОССИИ</a:t>
            </a: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7A45ED43-CD9F-17CE-764A-8D2BA18367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67843" y="1307947"/>
            <a:ext cx="876411" cy="883206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BE0B7F05-BAC2-C42F-1D38-4F7D3368763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34152" y="1229023"/>
            <a:ext cx="1098796" cy="109879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EA14B30-F9AF-493B-B76B-978DA6AAAAD6}"/>
              </a:ext>
            </a:extLst>
          </p:cNvPr>
          <p:cNvSpPr txBox="1"/>
          <p:nvPr/>
        </p:nvSpPr>
        <p:spPr>
          <a:xfrm>
            <a:off x="421592" y="1073265"/>
            <a:ext cx="6732833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>
                <a:solidFill>
                  <a:srgbClr val="00339E"/>
                </a:solidFill>
              </a:rPr>
              <a:t>Выпускник «</a:t>
            </a:r>
            <a:r>
              <a:rPr lang="ru-RU" sz="4400" b="1" dirty="0" err="1">
                <a:solidFill>
                  <a:srgbClr val="00339E"/>
                </a:solidFill>
              </a:rPr>
              <a:t>Адымнар</a:t>
            </a:r>
            <a:r>
              <a:rPr lang="ru-RU" sz="4400" b="1" dirty="0">
                <a:solidFill>
                  <a:srgbClr val="00339E"/>
                </a:solidFill>
              </a:rPr>
              <a:t>» — это:</a:t>
            </a:r>
          </a:p>
          <a:p>
            <a:endParaRPr lang="ru-RU" sz="4400" b="1" dirty="0">
              <a:solidFill>
                <a:srgbClr val="00339E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09CB02B-C5F2-F5A4-1538-36A24D990827}"/>
              </a:ext>
            </a:extLst>
          </p:cNvPr>
          <p:cNvSpPr txBox="1"/>
          <p:nvPr/>
        </p:nvSpPr>
        <p:spPr>
          <a:xfrm>
            <a:off x="4592098" y="4751166"/>
            <a:ext cx="6175745" cy="461665"/>
          </a:xfrm>
          <a:prstGeom prst="rect">
            <a:avLst/>
          </a:prstGeom>
          <a:noFill/>
          <a:ln>
            <a:solidFill>
              <a:srgbClr val="00339E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ru-RU" sz="2400" dirty="0"/>
              <a:t>ГАРМОНИЧНО РАЗВИТАЯ ЛИЧНОСТЬ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09CB02B-C5F2-F5A4-1538-36A24D990827}"/>
              </a:ext>
            </a:extLst>
          </p:cNvPr>
          <p:cNvSpPr txBox="1"/>
          <p:nvPr/>
        </p:nvSpPr>
        <p:spPr>
          <a:xfrm>
            <a:off x="4581702" y="3983297"/>
            <a:ext cx="6175744" cy="461665"/>
          </a:xfrm>
          <a:prstGeom prst="rect">
            <a:avLst/>
          </a:prstGeom>
          <a:noFill/>
          <a:ln>
            <a:solidFill>
              <a:srgbClr val="00339E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ru-RU" sz="2400" dirty="0"/>
              <a:t>КОНКУРЕНТОСПОСОБНАЯ ЛИЧНОСТЬ</a:t>
            </a:r>
          </a:p>
        </p:txBody>
      </p:sp>
      <p:pic>
        <p:nvPicPr>
          <p:cNvPr id="1030" name="Picture 6" descr="Фото: архитекторы представили фирменный стиль «Адымнар» в Челнах 19.07.2021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092"/>
          <a:stretch/>
        </p:blipFill>
        <p:spPr bwMode="auto">
          <a:xfrm>
            <a:off x="514726" y="2479754"/>
            <a:ext cx="3795287" cy="40112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412378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B5F27425-CE3D-01BE-94DD-1F30286F27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125"/>
            <a:ext cx="12192000" cy="6858000"/>
          </a:xfrm>
          <a:prstGeom prst="rect">
            <a:avLst/>
          </a:prstGeom>
        </p:spPr>
      </p:pic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7A45ED43-CD9F-17CE-764A-8D2BA18367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67843" y="1307947"/>
            <a:ext cx="876411" cy="883206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BE0B7F05-BAC2-C42F-1D38-4F7D3368763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34152" y="1229023"/>
            <a:ext cx="1098796" cy="109879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EA14B30-F9AF-493B-B76B-978DA6AAAAD6}"/>
              </a:ext>
            </a:extLst>
          </p:cNvPr>
          <p:cNvSpPr txBox="1"/>
          <p:nvPr/>
        </p:nvSpPr>
        <p:spPr>
          <a:xfrm>
            <a:off x="421592" y="1073265"/>
            <a:ext cx="715350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>
                <a:solidFill>
                  <a:srgbClr val="00339E"/>
                </a:solidFill>
              </a:rPr>
              <a:t>ПРАКТИЧЕСКАЯ ЦЕННОСТЬ И ПЕРСПЕКТИВЫ РАЗВИТИЯ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09CB02B-C5F2-F5A4-1538-36A24D990827}"/>
              </a:ext>
            </a:extLst>
          </p:cNvPr>
          <p:cNvSpPr txBox="1"/>
          <p:nvPr/>
        </p:nvSpPr>
        <p:spPr>
          <a:xfrm>
            <a:off x="6176387" y="2861933"/>
            <a:ext cx="5467868" cy="353943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ru-RU" sz="3200" b="1" dirty="0"/>
              <a:t>2.</a:t>
            </a:r>
          </a:p>
          <a:p>
            <a:pPr marL="342900" indent="-342900">
              <a:buFont typeface="Calibri" panose="020F0502020204030204" pitchFamily="34" charset="0"/>
              <a:buChar char="-"/>
            </a:pPr>
            <a:r>
              <a:rPr lang="ru-RU" sz="2400" dirty="0"/>
              <a:t>Расширение международного сотрудничества и академической мобильности</a:t>
            </a:r>
          </a:p>
          <a:p>
            <a:pPr marL="342900" indent="-342900">
              <a:buFont typeface="Calibri" panose="020F0502020204030204" pitchFamily="34" charset="0"/>
              <a:buChar char="-"/>
            </a:pPr>
            <a:r>
              <a:rPr lang="ru-RU" sz="2400" dirty="0"/>
              <a:t>Дальнейшая цифровизация </a:t>
            </a:r>
            <a:r>
              <a:rPr lang="ru-RU" sz="2400" dirty="0" err="1"/>
              <a:t>полилингвальной</a:t>
            </a:r>
            <a:r>
              <a:rPr lang="ru-RU" sz="2400" dirty="0"/>
              <a:t> образовательной среды</a:t>
            </a:r>
          </a:p>
          <a:p>
            <a:pPr marL="342900" indent="-342900">
              <a:buFont typeface="Calibri" panose="020F0502020204030204" pitchFamily="34" charset="0"/>
              <a:buChar char="-"/>
            </a:pPr>
            <a:r>
              <a:rPr lang="ru-RU" sz="2400" dirty="0"/>
              <a:t>Углубление научно-методического сопровождения реализации модели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09CB02B-C5F2-F5A4-1538-36A24D990827}"/>
              </a:ext>
            </a:extLst>
          </p:cNvPr>
          <p:cNvSpPr txBox="1"/>
          <p:nvPr/>
        </p:nvSpPr>
        <p:spPr>
          <a:xfrm>
            <a:off x="421592" y="2872905"/>
            <a:ext cx="5375201" cy="317009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ru-RU" sz="3200" b="1" dirty="0"/>
              <a:t>1. </a:t>
            </a:r>
          </a:p>
          <a:p>
            <a:pPr marL="342900" indent="-342900">
              <a:buFont typeface="Calibri" panose="020F0502020204030204" pitchFamily="34" charset="0"/>
              <a:buChar char="-"/>
            </a:pPr>
            <a:r>
              <a:rPr lang="ru-RU" sz="2400" dirty="0"/>
              <a:t>Стабильно высокие образовательные результаты </a:t>
            </a:r>
          </a:p>
          <a:p>
            <a:pPr marL="342900" indent="-342900">
              <a:buFont typeface="Calibri" panose="020F0502020204030204" pitchFamily="34" charset="0"/>
              <a:buChar char="-"/>
            </a:pPr>
            <a:r>
              <a:rPr lang="ru-RU" sz="2400" dirty="0"/>
              <a:t>Сформирована система подготовки </a:t>
            </a:r>
            <a:r>
              <a:rPr lang="ru-RU" sz="2400" dirty="0" err="1"/>
              <a:t>полилингвальных</a:t>
            </a:r>
            <a:r>
              <a:rPr lang="ru-RU" sz="2400" dirty="0"/>
              <a:t> педагогических кадров</a:t>
            </a:r>
          </a:p>
          <a:p>
            <a:pPr marL="342900" indent="-342900">
              <a:buFont typeface="Calibri" panose="020F0502020204030204" pitchFamily="34" charset="0"/>
              <a:buChar char="-"/>
            </a:pPr>
            <a:r>
              <a:rPr lang="ru-RU" sz="2400" dirty="0"/>
              <a:t>Создана воспроизводимая модель, успешно тиражируемая в регионе</a:t>
            </a:r>
          </a:p>
        </p:txBody>
      </p:sp>
    </p:spTree>
    <p:extLst>
      <p:ext uri="{BB962C8B-B14F-4D97-AF65-F5344CB8AC3E}">
        <p14:creationId xmlns:p14="http://schemas.microsoft.com/office/powerpoint/2010/main" val="50128084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1736</TotalTime>
  <Words>502</Words>
  <Application>Microsoft Office PowerPoint</Application>
  <PresentationFormat>Широкоэкранный</PresentationFormat>
  <Paragraphs>89</Paragraphs>
  <Slides>10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9" baseType="lpstr">
      <vt:lpstr>Arial</vt:lpstr>
      <vt:lpstr>Calibri</vt:lpstr>
      <vt:lpstr>Calibri Light</vt:lpstr>
      <vt:lpstr>Onest Black</vt:lpstr>
      <vt:lpstr>Onest Regular</vt:lpstr>
      <vt:lpstr>quote-cjk-patch</vt:lpstr>
      <vt:lpstr>Symbol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Microsoft Office User</dc:creator>
  <cp:lastModifiedBy>irort</cp:lastModifiedBy>
  <cp:revision>80</cp:revision>
  <dcterms:created xsi:type="dcterms:W3CDTF">2025-03-19T07:31:17Z</dcterms:created>
  <dcterms:modified xsi:type="dcterms:W3CDTF">2025-11-25T07:56:24Z</dcterms:modified>
</cp:coreProperties>
</file>